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0" r:id="rId3"/>
    <p:sldId id="261" r:id="rId4"/>
    <p:sldId id="263" r:id="rId5"/>
    <p:sldId id="268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C9BAA-0110-4DB4-AAE7-F2621085E365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6711B-7D85-4A01-BE4D-92534423D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1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0CD2-926A-4474-93DD-8E463F5DFA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5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B336-4F8E-418D-97D6-AE9B888A0CC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829-6E0D-4806-99E9-67395E7E40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B336-4F8E-418D-97D6-AE9B888A0CC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829-6E0D-4806-99E9-67395E7E4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B336-4F8E-418D-97D6-AE9B888A0CC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829-6E0D-4806-99E9-67395E7E4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B336-4F8E-418D-97D6-AE9B888A0CC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829-6E0D-4806-99E9-67395E7E40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B336-4F8E-418D-97D6-AE9B888A0CC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829-6E0D-4806-99E9-67395E7E4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B336-4F8E-418D-97D6-AE9B888A0CC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829-6E0D-4806-99E9-67395E7E40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B336-4F8E-418D-97D6-AE9B888A0CC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829-6E0D-4806-99E9-67395E7E40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B336-4F8E-418D-97D6-AE9B888A0CC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829-6E0D-4806-99E9-67395E7E4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B336-4F8E-418D-97D6-AE9B888A0CC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829-6E0D-4806-99E9-67395E7E4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B336-4F8E-418D-97D6-AE9B888A0CC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829-6E0D-4806-99E9-67395E7E40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B336-4F8E-418D-97D6-AE9B888A0CC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5B829-6E0D-4806-99E9-67395E7E40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21B336-4F8E-418D-97D6-AE9B888A0CC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35B829-6E0D-4806-99E9-67395E7E40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mh.walla.co.il/archive/55630-5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0" y="99392"/>
            <a:ext cx="9525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556792"/>
            <a:ext cx="5976664" cy="258532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dirty="0" smtClean="0"/>
              <a:t>مجموعات الغذاء  </a:t>
            </a:r>
          </a:p>
          <a:p>
            <a:pPr algn="ctr"/>
            <a:endParaRPr lang="ar-SA" sz="5400" dirty="0"/>
          </a:p>
          <a:p>
            <a:pPr algn="ctr"/>
            <a:r>
              <a:rPr lang="ar-SA" sz="5400" dirty="0" smtClean="0"/>
              <a:t>ومركباتها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01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62373"/>
              </p:ext>
            </p:extLst>
          </p:nvPr>
        </p:nvGraphicFramePr>
        <p:xfrm>
          <a:off x="827584" y="476669"/>
          <a:ext cx="7848872" cy="5980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437"/>
                <a:gridCol w="3924435"/>
              </a:tblGrid>
              <a:tr h="975322"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مركبات</a:t>
                      </a:r>
                      <a:r>
                        <a:rPr lang="ar-SA" sz="2800" baseline="0" dirty="0" smtClean="0"/>
                        <a:t> الغذاء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مجموعات</a:t>
                      </a:r>
                      <a:r>
                        <a:rPr lang="ar-SA" sz="2800" baseline="0" dirty="0" smtClean="0"/>
                        <a:t> الغذاء </a:t>
                      </a:r>
                      <a:endParaRPr lang="en-US" sz="2800" dirty="0"/>
                    </a:p>
                  </a:txBody>
                  <a:tcPr/>
                </a:tc>
              </a:tr>
              <a:tr h="957064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نشويات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الخبز ومنتجاته</a:t>
                      </a:r>
                      <a:endParaRPr lang="en-US" sz="3200" dirty="0"/>
                    </a:p>
                  </a:txBody>
                  <a:tcPr/>
                </a:tc>
              </a:tr>
              <a:tr h="947937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فيتامينات – معادن - الياف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الخضار والفواكه</a:t>
                      </a:r>
                      <a:endParaRPr lang="en-US" sz="3200" dirty="0"/>
                    </a:p>
                  </a:txBody>
                  <a:tcPr/>
                </a:tc>
              </a:tr>
              <a:tr h="957064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بروتينات (</a:t>
                      </a:r>
                      <a:r>
                        <a:rPr lang="ar-SA" sz="3200" dirty="0" err="1" smtClean="0"/>
                        <a:t>زلاليات</a:t>
                      </a:r>
                      <a:r>
                        <a:rPr lang="ar-SA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اللحم وبدائله ( البقوليات)</a:t>
                      </a:r>
                      <a:endParaRPr lang="en-US" sz="3200" dirty="0"/>
                    </a:p>
                  </a:txBody>
                  <a:tcPr/>
                </a:tc>
              </a:tr>
              <a:tr h="957064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الزيوت</a:t>
                      </a:r>
                      <a:r>
                        <a:rPr lang="ar-SA" sz="3200" baseline="0" dirty="0" smtClean="0"/>
                        <a:t> والدهون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الزيوت والدهون </a:t>
                      </a:r>
                      <a:endParaRPr lang="en-US" sz="3200" dirty="0"/>
                    </a:p>
                  </a:txBody>
                  <a:tcPr/>
                </a:tc>
              </a:tr>
              <a:tr h="957064">
                <a:tc>
                  <a:txBody>
                    <a:bodyPr/>
                    <a:lstStyle/>
                    <a:p>
                      <a:pPr algn="ctr"/>
                      <a:r>
                        <a:rPr lang="ar-SA" sz="3200" baseline="0" dirty="0" smtClean="0"/>
                        <a:t>السكريات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الحلويات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3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6BCF13-A500-48E4-BCA3-6EF9A7845480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pic>
        <p:nvPicPr>
          <p:cNvPr id="8" name="Picture 8" descr="tiras2_200x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686050"/>
            <a:ext cx="2087563" cy="1314450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usilli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189038"/>
            <a:ext cx="2087563" cy="1355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yebrea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89038"/>
            <a:ext cx="2087563" cy="1355725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potatoes-whitel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7" y="2676045"/>
            <a:ext cx="2020888" cy="131445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 descr="55630-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189038"/>
            <a:ext cx="1884363" cy="1317625"/>
          </a:xfrm>
          <a:prstGeom prst="rect">
            <a:avLst/>
          </a:prstGeom>
          <a:noFill/>
          <a:ln w="9525" algn="ctr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752600" y="228600"/>
            <a:ext cx="598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752600" y="0"/>
            <a:ext cx="5715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5400" b="1" dirty="0">
                <a:solidFill>
                  <a:srgbClr val="990033"/>
                </a:solidFill>
                <a:cs typeface="Times New Roman" pitchFamily="18" charset="0"/>
              </a:rPr>
              <a:t>مجموعة </a:t>
            </a:r>
            <a:r>
              <a:rPr lang="ar-SA" sz="5400" b="1" dirty="0" smtClean="0">
                <a:solidFill>
                  <a:srgbClr val="990033"/>
                </a:solidFill>
                <a:cs typeface="Times New Roman" pitchFamily="18" charset="0"/>
              </a:rPr>
              <a:t>الخبز ومشتقاته</a:t>
            </a:r>
            <a:endParaRPr lang="en-US" sz="5400" b="1" dirty="0">
              <a:solidFill>
                <a:srgbClr val="990033"/>
              </a:solidFill>
              <a:cs typeface="Times New Roman" pitchFamily="18" charset="0"/>
            </a:endParaRPr>
          </a:p>
        </p:txBody>
      </p:sp>
      <p:sp>
        <p:nvSpPr>
          <p:cNvPr id="15" name="WordArt 18"/>
          <p:cNvSpPr>
            <a:spLocks noChangeArrowheads="1" noChangeShapeType="1" noTextEdit="1"/>
          </p:cNvSpPr>
          <p:nvPr/>
        </p:nvSpPr>
        <p:spPr bwMode="auto">
          <a:xfrm>
            <a:off x="1718284" y="4509120"/>
            <a:ext cx="5590020" cy="10416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79"/>
              </a:avLst>
            </a:prstTxWarp>
          </a:bodyPr>
          <a:lstStyle/>
          <a:p>
            <a:r>
              <a:rPr lang="ar-SA" sz="7200" b="1" kern="10" dirty="0" smtClean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+mn-cs"/>
                <a:ea typeface="+mn-cs"/>
              </a:rPr>
              <a:t>المركب الاساسي نشويات واهميتها</a:t>
            </a:r>
          </a:p>
          <a:p>
            <a:r>
              <a:rPr lang="ar-SA" sz="7200" b="1" kern="10" dirty="0" smtClean="0">
                <a:ln w="9525">
                  <a:solidFill>
                    <a:srgbClr val="990033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+mn-cs"/>
                <a:ea typeface="+mn-cs"/>
              </a:rPr>
              <a:t>هي انتاج الطاقة الجسم</a:t>
            </a:r>
            <a:endParaRPr lang="he-IL" sz="7200" b="1" kern="10" dirty="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chemeClr val="bg1"/>
              </a:solidFill>
              <a:latin typeface="+mn-cs"/>
              <a:ea typeface="+mn-cs"/>
            </a:endParaRPr>
          </a:p>
        </p:txBody>
      </p:sp>
      <p:sp>
        <p:nvSpPr>
          <p:cNvPr id="16" name="WordArt 19"/>
          <p:cNvSpPr>
            <a:spLocks noChangeArrowheads="1" noChangeShapeType="1" noTextEdit="1"/>
          </p:cNvSpPr>
          <p:nvPr/>
        </p:nvSpPr>
        <p:spPr bwMode="auto">
          <a:xfrm>
            <a:off x="539553" y="5661248"/>
            <a:ext cx="815201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he-IL" sz="5400" b="1" kern="10" dirty="0">
              <a:ln w="9525">
                <a:solidFill>
                  <a:srgbClr val="990033"/>
                </a:solidFill>
                <a:round/>
                <a:headEnd/>
                <a:tailEnd/>
              </a:ln>
              <a:solidFill>
                <a:schemeClr val="bg1"/>
              </a:solidFill>
              <a:latin typeface="+mn-cs"/>
              <a:ea typeface="+mn-cs"/>
            </a:endParaRPr>
          </a:p>
        </p:txBody>
      </p:sp>
      <p:pic>
        <p:nvPicPr>
          <p:cNvPr id="17" name="Picture 12" descr="http://photos2.azyya.com/store/uploads/images/images-43b737bb03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164" y="1189038"/>
            <a:ext cx="1893548" cy="1355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388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1811456" y="1184176"/>
            <a:ext cx="4447273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ar-SA" altLang="en-US" dirty="0" smtClean="0"/>
              <a:t>المركب الاساسي الفيتامينات, الياف, المعادن</a:t>
            </a:r>
            <a:endParaRPr lang="en-US" altLang="en-US" dirty="0"/>
          </a:p>
        </p:txBody>
      </p:sp>
      <p:pic>
        <p:nvPicPr>
          <p:cNvPr id="7" name="Picture 6" descr="PH02810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416" y="3273391"/>
            <a:ext cx="1905000" cy="1414463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3348H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9"/>
          <a:stretch>
            <a:fillRect/>
          </a:stretch>
        </p:blipFill>
        <p:spPr bwMode="auto">
          <a:xfrm>
            <a:off x="3779912" y="4344099"/>
            <a:ext cx="1525773" cy="1111271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5" descr="j0088258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44" y="1412776"/>
            <a:ext cx="1427071" cy="995685"/>
          </a:xfrm>
          <a:prstGeom prst="rect">
            <a:avLst/>
          </a:prstGeom>
          <a:solidFill>
            <a:schemeClr val="bg1"/>
          </a:solidFill>
          <a:ln w="9525">
            <a:solidFill>
              <a:srgbClr val="FFCC99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39753" y="256292"/>
            <a:ext cx="5792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 smtClean="0"/>
              <a:t>مجموعة الخضار والفواكه</a:t>
            </a:r>
            <a:endParaRPr 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82" y="3273391"/>
            <a:ext cx="1414463" cy="133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408992"/>
              </p:ext>
            </p:extLst>
          </p:nvPr>
        </p:nvGraphicFramePr>
        <p:xfrm>
          <a:off x="5475897" y="2161637"/>
          <a:ext cx="1510384" cy="1241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Image" r:id="rId7" imgW="3212698" imgH="2425397" progId="Photoshop.Image.6">
                  <p:embed/>
                </p:oleObj>
              </mc:Choice>
              <mc:Fallback>
                <p:oleObj name="Image" r:id="rId7" imgW="3212698" imgH="2425397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897" y="2161637"/>
                        <a:ext cx="1510384" cy="12413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4" descr="202_0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1910618"/>
            <a:ext cx="1390650" cy="15843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4243446"/>
            <a:ext cx="2904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*فيتامين </a:t>
            </a:r>
            <a:r>
              <a:rPr lang="en-US" sz="2400" dirty="0" smtClean="0"/>
              <a:t>c</a:t>
            </a:r>
            <a:r>
              <a:rPr lang="ar-SA" sz="2400" dirty="0" smtClean="0"/>
              <a:t> لتقوية المناعة.</a:t>
            </a:r>
          </a:p>
          <a:p>
            <a:r>
              <a:rPr lang="ar-SA" sz="2400" dirty="0" smtClean="0"/>
              <a:t>*فيتامين </a:t>
            </a:r>
            <a:r>
              <a:rPr lang="en-US" sz="2400" dirty="0" smtClean="0"/>
              <a:t>a</a:t>
            </a:r>
            <a:r>
              <a:rPr lang="ar-SA" sz="2400" dirty="0" smtClean="0"/>
              <a:t> للنظر.</a:t>
            </a:r>
          </a:p>
          <a:p>
            <a:r>
              <a:rPr lang="ar-SA" sz="2400" dirty="0" smtClean="0"/>
              <a:t>*فيتامين </a:t>
            </a:r>
            <a:r>
              <a:rPr lang="en-US" sz="2400" dirty="0" smtClean="0"/>
              <a:t>e</a:t>
            </a:r>
            <a:r>
              <a:rPr lang="he-IL" sz="2400" dirty="0" smtClean="0"/>
              <a:t> </a:t>
            </a:r>
            <a:r>
              <a:rPr lang="ar-SA" sz="2400" dirty="0" smtClean="0"/>
              <a:t>للجلد.</a:t>
            </a:r>
          </a:p>
          <a:p>
            <a:r>
              <a:rPr lang="ar-SA" sz="2400" dirty="0" smtClean="0"/>
              <a:t>*فيتامين </a:t>
            </a:r>
            <a:r>
              <a:rPr lang="en-US" sz="2400" dirty="0" smtClean="0"/>
              <a:t>d </a:t>
            </a:r>
            <a:r>
              <a:rPr lang="ar-SA" sz="2400" dirty="0"/>
              <a:t> </a:t>
            </a:r>
            <a:r>
              <a:rPr lang="ar-SA" sz="2400" dirty="0" smtClean="0"/>
              <a:t>للعظام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98780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 smtClean="0"/>
              <a:t>الالياف:  مهمة لجهاز الهضم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669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26064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 smtClean="0"/>
              <a:t>مجموعة اللحم  وبدائله</a:t>
            </a:r>
            <a:endParaRPr lang="en-US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1879" y="908720"/>
            <a:ext cx="33679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/>
              <a:t>المركب الاساسي هو البروتين او زلال</a:t>
            </a:r>
          </a:p>
          <a:p>
            <a:pPr marL="342900" indent="-342900" algn="r">
              <a:buFont typeface="Arial" pitchFamily="34" charset="0"/>
              <a:buChar char="•"/>
            </a:pPr>
            <a:r>
              <a:rPr lang="ar-SA" sz="2400" dirty="0" smtClean="0"/>
              <a:t>مهم من اجل بناء الجسم والخلايا مثل </a:t>
            </a:r>
            <a:r>
              <a:rPr lang="ar-SA" sz="2400" dirty="0" smtClean="0"/>
              <a:t>العضلات.</a:t>
            </a:r>
          </a:p>
          <a:p>
            <a:pPr marL="342900" indent="-342900" algn="r">
              <a:buFont typeface="Arial" pitchFamily="34" charset="0"/>
              <a:buChar char="•"/>
            </a:pPr>
            <a:r>
              <a:rPr lang="ar-SA" sz="2400" dirty="0" smtClean="0"/>
              <a:t>اللحوم مثل: لحم البقر, الخروف, السمك, الدجاج.</a:t>
            </a:r>
          </a:p>
          <a:p>
            <a:pPr marL="342900" indent="-342900" algn="r">
              <a:buFont typeface="Arial" pitchFamily="34" charset="0"/>
              <a:buChar char="•"/>
            </a:pPr>
            <a:r>
              <a:rPr lang="ar-SA" sz="2400" dirty="0" smtClean="0"/>
              <a:t>بقوليات تعتبر بدائل للحوم </a:t>
            </a:r>
            <a:r>
              <a:rPr lang="ar-SA" sz="2400" dirty="0" err="1" smtClean="0"/>
              <a:t>لانها</a:t>
            </a:r>
            <a:r>
              <a:rPr lang="ar-SA" sz="2400" dirty="0" smtClean="0"/>
              <a:t> تحتوي على بروتينات.</a:t>
            </a:r>
          </a:p>
          <a:p>
            <a:pPr marL="342900" indent="-342900" algn="r">
              <a:buFont typeface="Arial" pitchFamily="34" charset="0"/>
              <a:buChar char="•"/>
            </a:pPr>
            <a:r>
              <a:rPr lang="ar-SA" sz="2400" dirty="0" smtClean="0"/>
              <a:t>بقوليات مثل: فول, حمص, فاصوليا, </a:t>
            </a:r>
            <a:r>
              <a:rPr lang="ar-SA" sz="2400" dirty="0" err="1" smtClean="0"/>
              <a:t>بازيلا</a:t>
            </a:r>
            <a:r>
              <a:rPr lang="ar-SA" sz="2400" dirty="0" smtClean="0"/>
              <a:t>, عدس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56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ordArt 21"/>
          <p:cNvSpPr>
            <a:spLocks noChangeArrowheads="1" noChangeShapeType="1" noTextEdit="1"/>
          </p:cNvSpPr>
          <p:nvPr/>
        </p:nvSpPr>
        <p:spPr bwMode="auto">
          <a:xfrm>
            <a:off x="4883150" y="3797300"/>
            <a:ext cx="4038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he-IL" sz="5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66"/>
              </a:solidFill>
              <a:latin typeface="+mn-cs"/>
              <a:ea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239037"/>
            <a:ext cx="3536447" cy="258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2626"/>
            <a:ext cx="409098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692696"/>
            <a:ext cx="318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 smtClean="0"/>
              <a:t>الزيوت ( من النباتات)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16391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/>
              <a:t>الدهون (من الحيوانات)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4365104"/>
            <a:ext cx="64873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/>
              <a:t>اهمية هذه المجموعة هي 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 smtClean="0"/>
              <a:t>المحافظة على درجة حرارة الجسم. </a:t>
            </a:r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SA" sz="2800" dirty="0" smtClean="0"/>
              <a:t>عندما يكون نقص في كمية النشويات يحصل الجسم على الطاقة من الدهنيات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64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j01777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17563"/>
            <a:ext cx="2027238" cy="1511300"/>
          </a:xfrm>
          <a:prstGeom prst="rect">
            <a:avLst/>
          </a:prstGeom>
          <a:noFill/>
          <a:ln w="9525">
            <a:solidFill>
              <a:srgbClr val="FF8D3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XX-9680444598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44" y="1998815"/>
            <a:ext cx="1892300" cy="1554162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vanill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2"/>
          <a:stretch>
            <a:fillRect/>
          </a:stretch>
        </p:blipFill>
        <p:spPr bwMode="auto">
          <a:xfrm>
            <a:off x="2464594" y="3905394"/>
            <a:ext cx="2108200" cy="1597025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116729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18" y="3271838"/>
            <a:ext cx="2089150" cy="15303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oreocooki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33" y="4802188"/>
            <a:ext cx="2027238" cy="1566862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 rot="10800000">
            <a:off x="-107950" y="228600"/>
            <a:ext cx="4889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>
                <a:srgbClr val="3399FF"/>
              </a:buClr>
              <a:buFontTx/>
              <a:buChar char="©"/>
            </a:pPr>
            <a:r>
              <a:rPr lang="he-IL" sz="2000" b="1">
                <a:solidFill>
                  <a:srgbClr val="3399FF"/>
                </a:solidFill>
              </a:rPr>
              <a:t> </a:t>
            </a:r>
            <a:endParaRPr lang="en-US" sz="2000" b="1">
              <a:solidFill>
                <a:srgbClr val="3399FF"/>
              </a:solidFill>
            </a:endParaRPr>
          </a:p>
        </p:txBody>
      </p:sp>
      <p:pic>
        <p:nvPicPr>
          <p:cNvPr id="14" name="Picture 2" descr="http://fbaity.com/pics/%D9%83%D8%B9%D9%83%D8%A9_%D8%A7%D9%84%D8%B4%D9%83%D9%84%D8%A7%D8%B7%D8%A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69190" y="5013176"/>
            <a:ext cx="2089150" cy="1556792"/>
          </a:xfrm>
          <a:prstGeom prst="rect">
            <a:avLst/>
          </a:prstGeom>
          <a:noFill/>
        </p:spPr>
      </p:pic>
      <p:pic>
        <p:nvPicPr>
          <p:cNvPr id="15" name="Picture 10" descr="http://4.bp.blogspot.com/-ybC2zs_vCXE/TbWNNp4XxZI/AAAAAAAAFqY/9zgSatGdaTA/s1600/coca-col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400" y="17280"/>
            <a:ext cx="1676400" cy="55172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91680" y="22860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 smtClean="0"/>
              <a:t>مجموعة الحلويات – </a:t>
            </a:r>
            <a:r>
              <a:rPr lang="ar-SA" sz="2800" dirty="0" smtClean="0"/>
              <a:t>المركب الاساسي سكريات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803708" y="1600592"/>
            <a:ext cx="39447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dirty="0" smtClean="0"/>
              <a:t>تعطي طاقة للجسم ولكنها تسبب ارتفاع  بنسبة السكر في الدم.</a:t>
            </a:r>
          </a:p>
          <a:p>
            <a:pPr algn="r" rtl="1"/>
            <a:r>
              <a:rPr lang="ar-SA" sz="2800" dirty="0" smtClean="0"/>
              <a:t>لذلك مفضل التقليل منها قدر المستطاع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15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4AF996-CC24-4F91-A1B6-3D3FCDEA2354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914400" y="1143000"/>
            <a:ext cx="6934200" cy="5334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pic>
        <p:nvPicPr>
          <p:cNvPr id="6" name="Picture 3" descr="http://monarch.gsu.edu/nutrition/food-pyramid-colo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050878"/>
            <a:ext cx="716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05400" y="1066800"/>
            <a:ext cx="2133600" cy="466725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ar-LB" b="1" dirty="0">
                <a:solidFill>
                  <a:srgbClr val="000066"/>
                </a:solidFill>
                <a:cs typeface="Times New Roman" pitchFamily="18" charset="0"/>
              </a:rPr>
              <a:t>الحلويات والدهنيات</a:t>
            </a:r>
            <a:endParaRPr lang="en-US" b="1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0" y="2271713"/>
            <a:ext cx="2819400" cy="83185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b="1" dirty="0">
                <a:cs typeface="Times New Roman" pitchFamily="18" charset="0"/>
              </a:rPr>
              <a:t>لحوم </a:t>
            </a:r>
            <a:r>
              <a:rPr lang="ar-SA" b="1" dirty="0" err="1">
                <a:cs typeface="Times New Roman" pitchFamily="18" charset="0"/>
              </a:rPr>
              <a:t>بانواعها</a:t>
            </a:r>
            <a:r>
              <a:rPr lang="ar-SA" b="1" dirty="0">
                <a:cs typeface="Times New Roman" pitchFamily="18" charset="0"/>
              </a:rPr>
              <a:t> ,سمك  وبيض</a:t>
            </a:r>
            <a:endParaRPr lang="en-US" b="1" dirty="0">
              <a:ea typeface="Times New Roman (Hebrew)" charset="0"/>
              <a:cs typeface="Times New Roman (Hebrew)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934200" y="3800475"/>
            <a:ext cx="1295400" cy="466725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b="1">
                <a:cs typeface="Times New Roman" pitchFamily="18" charset="0"/>
              </a:rPr>
              <a:t>فواكه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44830" y="5315036"/>
            <a:ext cx="1447800" cy="466725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b="1" dirty="0">
                <a:cs typeface="Times New Roman" pitchFamily="18" charset="0"/>
              </a:rPr>
              <a:t> خبز وحبوب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2590800" cy="466725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b="1" dirty="0">
                <a:cs typeface="Times New Roman" pitchFamily="18" charset="0"/>
              </a:rPr>
              <a:t>الحليب ومنتجاته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33400" y="3810000"/>
            <a:ext cx="1295400" cy="466725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b="1" dirty="0">
                <a:cs typeface="Times New Roman" pitchFamily="18" charset="0"/>
              </a:rPr>
              <a:t>خضروات</a:t>
            </a:r>
            <a:endParaRPr lang="en-US" b="1" dirty="0">
              <a:ea typeface="Times New Roman (Hebrew)" charset="0"/>
              <a:cs typeface="Times New Roman (Hebrew)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0" y="5029200"/>
            <a:ext cx="1295400" cy="466725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b="1" dirty="0">
                <a:cs typeface="Times New Roman" pitchFamily="18" charset="0"/>
              </a:rPr>
              <a:t>معكرونة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5334000" y="2667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971800" y="251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6248400" y="3962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1828800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12954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859030" y="5517232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0" name="WordArt 17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SA" sz="3600" b="1" kern="10" dirty="0" smtClean="0">
                <a:ln w="38100">
                  <a:solidFill>
                    <a:srgbClr val="000066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C0C0C0"/>
                  </a:outerShdw>
                </a:effectLst>
                <a:latin typeface="Arial"/>
                <a:cs typeface="Arial"/>
              </a:rPr>
              <a:t>الهرم الغذائي</a:t>
            </a:r>
            <a:endParaRPr lang="he-IL" sz="3600" b="1" kern="10" dirty="0">
              <a:ln w="38100">
                <a:solidFill>
                  <a:srgbClr val="000066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3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זרם מדחף">
  <a:themeElements>
    <a:clrScheme name="זרם מדחף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זרם מדחף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זרם מדחף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</TotalTime>
  <Words>205</Words>
  <Application>Microsoft Office PowerPoint</Application>
  <PresentationFormat>‫הצגה על המסך (4:3)</PresentationFormat>
  <Paragraphs>51</Paragraphs>
  <Slides>8</Slides>
  <Notes>1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0" baseType="lpstr">
      <vt:lpstr>זרם מדחף</vt:lpstr>
      <vt:lpstr>Image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‏‏משתמש Windows</dc:creator>
  <cp:lastModifiedBy>‏‏משתמש Windows</cp:lastModifiedBy>
  <cp:revision>5</cp:revision>
  <dcterms:created xsi:type="dcterms:W3CDTF">2020-04-26T05:45:45Z</dcterms:created>
  <dcterms:modified xsi:type="dcterms:W3CDTF">2020-04-26T07:39:25Z</dcterms:modified>
</cp:coreProperties>
</file>