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8" r:id="rId9"/>
    <p:sldId id="257" r:id="rId10"/>
    <p:sldId id="259" r:id="rId11"/>
    <p:sldId id="261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7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8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3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0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29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43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3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6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33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2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7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72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77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39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96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12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25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21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07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2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22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34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94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47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06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0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49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27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32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53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76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8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0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27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44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94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23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676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28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38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6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03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0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80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12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78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67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84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838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9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33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66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279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49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7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13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87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26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980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9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FB9D20-7D83-44D5-B113-96C5FD1AB9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5FD84F-1935-40FD-9CA6-DA3B4A4747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4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19B4-8516-405F-8004-496BE71E6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C9BA-D2F3-417C-A54E-65CEB5C9FF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Vector water frame — Stock Vector © sarininka #3912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2339752" y="2420888"/>
            <a:ext cx="48245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الماء في جسمنا</a:t>
            </a:r>
            <a:endParaRPr lang="en-US" sz="4400" b="1" dirty="0"/>
          </a:p>
        </p:txBody>
      </p:sp>
      <p:pic>
        <p:nvPicPr>
          <p:cNvPr id="1030" name="Picture 6" descr="صور كرتون اطفال سعداء, قصاصات فنية, رسوم متحركة, اقفز PNG وملف PSD للتحميل  مجانا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23843" r="10933" b="30930"/>
          <a:stretch/>
        </p:blipFill>
        <p:spPr bwMode="auto">
          <a:xfrm>
            <a:off x="1747857" y="4100946"/>
            <a:ext cx="6008325" cy="2757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66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24744" y="4437112"/>
            <a:ext cx="6822504" cy="1384995"/>
          </a:xfrm>
          <a:prstGeom prst="rect">
            <a:avLst/>
          </a:prstGeom>
          <a:ln w="107950" cmpd="tri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بسبب صفة الذوبان تنتقل المواد الضرورية من جهاز الهضم الى الخلايا بمساعدة الدم. 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3923928" y="260648"/>
            <a:ext cx="49685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الذوبان في جسمنا  </a:t>
            </a:r>
            <a:r>
              <a:rPr lang="ar-SA" sz="1600" dirty="0">
                <a:latin typeface="Arial" pitchFamily="34" charset="0"/>
                <a:cs typeface="Arial" pitchFamily="34" charset="0"/>
              </a:rPr>
              <a:t>في الكتاب 248-249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842493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عندما  نتناول الطعام, يتحلل الطعام في جهاز الهضم والمواد الضرورية للجسم تذوب في الماء. من جهاز الهضم تنتقل المواد الضرورية للدم  ومن هناك الى الخلايا</a:t>
            </a:r>
            <a:r>
              <a:rPr lang="ar-SA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3851920" y="404664"/>
            <a:ext cx="46085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 smtClean="0">
                <a:latin typeface="Arial" pitchFamily="34" charset="0"/>
                <a:cs typeface="Arial" pitchFamily="34" charset="0"/>
              </a:rPr>
              <a:t>صفة الجريان </a:t>
            </a:r>
            <a:r>
              <a:rPr lang="ar-SA" sz="1600" dirty="0" smtClean="0">
                <a:latin typeface="Arial" pitchFamily="34" charset="0"/>
                <a:cs typeface="Arial" pitchFamily="34" charset="0"/>
              </a:rPr>
              <a:t>في الكتاب 248-249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8640960" cy="1046440"/>
          </a:xfrm>
          <a:prstGeom prst="rect">
            <a:avLst/>
          </a:prstGeom>
          <a:noFill/>
          <a:ln w="44450" cmpd="dbl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3000" dirty="0" smtClean="0">
                <a:latin typeface="Arial" pitchFamily="34" charset="0"/>
                <a:cs typeface="Arial" pitchFamily="34" charset="0"/>
              </a:rPr>
              <a:t>الماء </a:t>
            </a:r>
            <a:r>
              <a:rPr lang="ar-SA" sz="3000" dirty="0">
                <a:latin typeface="Arial" pitchFamily="34" charset="0"/>
                <a:cs typeface="Arial" pitchFamily="34" charset="0"/>
              </a:rPr>
              <a:t>لديها القدرة على الجريان (الحركة) في جسمنا كل الوقت.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algn="ctr" rtl="1"/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140968"/>
            <a:ext cx="8640960" cy="1305165"/>
          </a:xfrm>
          <a:prstGeom prst="rect">
            <a:avLst/>
          </a:prstGeom>
          <a:noFill/>
          <a:ln w="53975" cmpd="dbl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بسبب صفة الجريان فان المواد الضرورية  التي ذابت في الماء تستطيع ان تنتقل وتتحرك من مكان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لاخر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لتصل الى الخلايا.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683568" y="1340768"/>
            <a:ext cx="7920880" cy="115212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solidFill>
                  <a:prstClr val="white"/>
                </a:solidFill>
              </a:rPr>
              <a:t>نحافظ على كمية ماء سليمة في جسمنا</a:t>
            </a:r>
          </a:p>
          <a:p>
            <a:pPr algn="ctr" rtl="1"/>
            <a:r>
              <a:rPr lang="ar-SA" sz="2000" dirty="0" smtClean="0">
                <a:solidFill>
                  <a:prstClr val="white"/>
                </a:solidFill>
              </a:rPr>
              <a:t>صفحة 254-253 (</a:t>
            </a:r>
            <a:r>
              <a:rPr lang="ar-SA" sz="2000" smtClean="0">
                <a:solidFill>
                  <a:prstClr val="white"/>
                </a:solidFill>
              </a:rPr>
              <a:t>في الكتاب)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467544" y="404664"/>
            <a:ext cx="7920880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solidFill>
                  <a:prstClr val="white"/>
                </a:solidFill>
              </a:rPr>
              <a:t>استيعاب </a:t>
            </a:r>
            <a:r>
              <a:rPr lang="ar-SA" sz="2800" dirty="0" smtClean="0">
                <a:solidFill>
                  <a:prstClr val="white"/>
                </a:solidFill>
              </a:rPr>
              <a:t>(ادخال) </a:t>
            </a:r>
            <a:r>
              <a:rPr lang="ar-SA" sz="4800" dirty="0" smtClean="0">
                <a:solidFill>
                  <a:prstClr val="white"/>
                </a:solidFill>
              </a:rPr>
              <a:t>الماء الى جسمنا</a:t>
            </a:r>
            <a:endParaRPr lang="en-US" sz="4800" dirty="0">
              <a:solidFill>
                <a:prstClr val="white"/>
              </a:solidFill>
            </a:endParaRPr>
          </a:p>
        </p:txBody>
      </p:sp>
      <p:pic>
        <p:nvPicPr>
          <p:cNvPr id="4098" name="Picture 2" descr="رجيم الماء خسارة 4 ك في الأسبوع عن طريق الماء - فور ليد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3" y="1604206"/>
            <a:ext cx="3240360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160420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نحن ندخل الماء عن طريق : </a:t>
            </a:r>
          </a:p>
          <a:p>
            <a:pPr algn="r" rtl="1">
              <a:lnSpc>
                <a:spcPct val="200000"/>
              </a:lnSpc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*  شرب السوائل</a:t>
            </a:r>
          </a:p>
          <a:p>
            <a:pPr algn="r" rtl="1">
              <a:lnSpc>
                <a:spcPct val="200000"/>
              </a:lnSpc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*  وتناول الطعام 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467544" y="404664"/>
            <a:ext cx="7920880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solidFill>
                  <a:prstClr val="white"/>
                </a:solidFill>
              </a:rPr>
              <a:t>فقدان </a:t>
            </a:r>
            <a:r>
              <a:rPr lang="ar-SA" sz="2800" dirty="0" smtClean="0">
                <a:solidFill>
                  <a:prstClr val="white"/>
                </a:solidFill>
              </a:rPr>
              <a:t>(اخراج) </a:t>
            </a:r>
            <a:r>
              <a:rPr lang="ar-SA" sz="4800" dirty="0" smtClean="0">
                <a:solidFill>
                  <a:prstClr val="white"/>
                </a:solidFill>
              </a:rPr>
              <a:t>الماء من جسمنا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160420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نحن نفقد الماء عن طريق : </a:t>
            </a:r>
          </a:p>
          <a:p>
            <a:pPr algn="r" rtl="1">
              <a:lnSpc>
                <a:spcPct val="200000"/>
              </a:lnSpc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*  الافرازات (البول والعرق)</a:t>
            </a:r>
          </a:p>
          <a:p>
            <a:pPr algn="r" rtl="1">
              <a:lnSpc>
                <a:spcPct val="200000"/>
              </a:lnSpc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*  عملية الزفير في التنفس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4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6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8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10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2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25208" r="60879" b="40209"/>
          <a:stretch/>
        </p:blipFill>
        <p:spPr bwMode="auto">
          <a:xfrm>
            <a:off x="458887" y="1834220"/>
            <a:ext cx="2645799" cy="202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بعض النصائح لمنع التعرق - كيفية منع التعر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0" y="3933056"/>
            <a:ext cx="2624526" cy="23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467544" y="404664"/>
            <a:ext cx="7920880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 smtClean="0"/>
              <a:t>الماء في جسمنا ممكن ان تكون في 3 حالات</a:t>
            </a:r>
            <a:endParaRPr lang="en-US" sz="4000" dirty="0"/>
          </a:p>
        </p:txBody>
      </p:sp>
      <p:sp>
        <p:nvSpPr>
          <p:cNvPr id="5" name="AutoShape 2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מחבר חץ ישר 2"/>
          <p:cNvCxnSpPr/>
          <p:nvPr/>
        </p:nvCxnSpPr>
        <p:spPr>
          <a:xfrm>
            <a:off x="4427984" y="1196752"/>
            <a:ext cx="0" cy="3456384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3868" y="469610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5400" dirty="0" smtClean="0"/>
              <a:t>متوازنة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2636912"/>
            <a:ext cx="251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5400" dirty="0" smtClean="0"/>
              <a:t>حالة نقص</a:t>
            </a:r>
            <a:endParaRPr lang="en-US" sz="5400" dirty="0"/>
          </a:p>
        </p:txBody>
      </p:sp>
      <p:cxnSp>
        <p:nvCxnSpPr>
          <p:cNvPr id="18" name="מחבר חץ ישר 17"/>
          <p:cNvCxnSpPr>
            <a:endCxn id="17" idx="0"/>
          </p:cNvCxnSpPr>
          <p:nvPr/>
        </p:nvCxnSpPr>
        <p:spPr>
          <a:xfrm>
            <a:off x="4427984" y="1196752"/>
            <a:ext cx="2986618" cy="144016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1475656" y="1212916"/>
            <a:ext cx="2952329" cy="1568012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859" y="278092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5400" dirty="0" smtClean="0"/>
              <a:t>زائدة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284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4564971" y="332656"/>
            <a:ext cx="4464496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/>
              <a:t>متوازنة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0080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dirty="0" smtClean="0"/>
              <a:t>عندما تكون كمية الماء التي يستوعبها جسمنا مساوية لكمية الماء التي يفقدها نستطيع ان نقول ان كمية الماء متوازنة في جسمنا.</a:t>
            </a:r>
            <a:endParaRPr lang="en-US" sz="3200" dirty="0"/>
          </a:p>
        </p:txBody>
      </p:sp>
      <p:sp>
        <p:nvSpPr>
          <p:cNvPr id="7" name="מלבן מעוגל 6"/>
          <p:cNvSpPr/>
          <p:nvPr/>
        </p:nvSpPr>
        <p:spPr>
          <a:xfrm>
            <a:off x="1187624" y="4581128"/>
            <a:ext cx="3600400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/>
              <a:t>كمية متوازنة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647020"/>
            <a:ext cx="6579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 smtClean="0"/>
              <a:t>كمية الماء التي نستوعبها            كمية الماء التي نفقدها</a:t>
            </a:r>
            <a:endParaRPr lang="en-US" sz="2800" dirty="0"/>
          </a:p>
        </p:txBody>
      </p:sp>
      <p:sp>
        <p:nvSpPr>
          <p:cNvPr id="8" name="שווה 7"/>
          <p:cNvSpPr/>
          <p:nvPr/>
        </p:nvSpPr>
        <p:spPr>
          <a:xfrm>
            <a:off x="2843808" y="5743128"/>
            <a:ext cx="936104" cy="427112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4564971" y="332656"/>
            <a:ext cx="4464496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solidFill>
                  <a:prstClr val="white"/>
                </a:solidFill>
              </a:rPr>
              <a:t>حالة نقص - جفاف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8064896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dirty="0" smtClean="0">
                <a:solidFill>
                  <a:prstClr val="black"/>
                </a:solidFill>
              </a:rPr>
              <a:t>عندما تكون كمية الماء التي يستوعبها جسمنا اقل من كمية الماء التي يفقدها نستطيع ان نقول ان كمية الماء في جسمنا قليلة والجسم يعاني من جفاف.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1187624" y="4581128"/>
            <a:ext cx="3600400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solidFill>
                  <a:prstClr val="white"/>
                </a:solidFill>
              </a:rPr>
              <a:t>جفاف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647020"/>
            <a:ext cx="608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 smtClean="0">
                <a:solidFill>
                  <a:prstClr val="black"/>
                </a:solidFill>
              </a:rPr>
              <a:t>كمية الماء التي نستوعبها       كمية الماء التي نفقدها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סוגר זוויתי 7"/>
          <p:cNvSpPr/>
          <p:nvPr/>
        </p:nvSpPr>
        <p:spPr>
          <a:xfrm>
            <a:off x="2771800" y="5647020"/>
            <a:ext cx="520777" cy="6623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4564971" y="332656"/>
            <a:ext cx="4464496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solidFill>
                  <a:prstClr val="white"/>
                </a:solidFill>
              </a:rPr>
              <a:t>حالة الزيادة - تسمم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00808"/>
            <a:ext cx="8064896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dirty="0" smtClean="0">
                <a:solidFill>
                  <a:prstClr val="black"/>
                </a:solidFill>
              </a:rPr>
              <a:t>عندما تكون كمية الماء التي يستوعبها جسمنا اكثر من كمية الماء التي يفقدها نستطيع ان نقول ان كمية الماء في جسمنا كثيرة والجسم يعاني من تسمم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1187624" y="4581128"/>
            <a:ext cx="3600400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solidFill>
                  <a:prstClr val="white"/>
                </a:solidFill>
              </a:rPr>
              <a:t>تسمم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647020"/>
            <a:ext cx="608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 smtClean="0">
                <a:solidFill>
                  <a:prstClr val="black"/>
                </a:solidFill>
              </a:rPr>
              <a:t>كمية الماء التي نستوعبها       كمية الماء التي نفقدها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סוגר זוויתי 7"/>
          <p:cNvSpPr/>
          <p:nvPr/>
        </p:nvSpPr>
        <p:spPr>
          <a:xfrm rot="10626177">
            <a:off x="2771800" y="5647020"/>
            <a:ext cx="520777" cy="6623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467544" y="404664"/>
            <a:ext cx="7920880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 smtClean="0">
                <a:solidFill>
                  <a:prstClr val="white"/>
                </a:solidFill>
              </a:rPr>
              <a:t>كيف يمكن ان نعرف كمية الماء في جسمنا؟؟؟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20813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3200" b="1" dirty="0" smtClean="0">
                <a:solidFill>
                  <a:prstClr val="black"/>
                </a:solidFill>
                <a:latin typeface="Arial" pitchFamily="34" charset="0"/>
              </a:rPr>
              <a:t>عن طريق لون البول يمكن معرفة كمية الماء. 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4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6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8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10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2" descr="شرح لعملية التنفس وكتم النفس هي بكل... - Pédagogique et  sensibilisationالاسعاف و الانقاذ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צורה חופשית 3"/>
          <p:cNvSpPr/>
          <p:nvPr/>
        </p:nvSpPr>
        <p:spPr>
          <a:xfrm>
            <a:off x="2195736" y="2132552"/>
            <a:ext cx="6192279" cy="432352"/>
          </a:xfrm>
          <a:custGeom>
            <a:avLst/>
            <a:gdLst>
              <a:gd name="connsiteX0" fmla="*/ 2272659 w 2272659"/>
              <a:gd name="connsiteY0" fmla="*/ 231644 h 276493"/>
              <a:gd name="connsiteX1" fmla="*/ 1594233 w 2272659"/>
              <a:gd name="connsiteY1" fmla="*/ 39915 h 276493"/>
              <a:gd name="connsiteX2" fmla="*/ 1741717 w 2272659"/>
              <a:gd name="connsiteY2" fmla="*/ 216896 h 276493"/>
              <a:gd name="connsiteX3" fmla="*/ 1151781 w 2272659"/>
              <a:gd name="connsiteY3" fmla="*/ 25167 h 276493"/>
              <a:gd name="connsiteX4" fmla="*/ 1240271 w 2272659"/>
              <a:gd name="connsiteY4" fmla="*/ 216896 h 276493"/>
              <a:gd name="connsiteX5" fmla="*/ 606091 w 2272659"/>
              <a:gd name="connsiteY5" fmla="*/ 98909 h 276493"/>
              <a:gd name="connsiteX6" fmla="*/ 812568 w 2272659"/>
              <a:gd name="connsiteY6" fmla="*/ 275890 h 276493"/>
              <a:gd name="connsiteX7" fmla="*/ 45652 w 2272659"/>
              <a:gd name="connsiteY7" fmla="*/ 25167 h 276493"/>
              <a:gd name="connsiteX8" fmla="*/ 89897 w 2272659"/>
              <a:gd name="connsiteY8" fmla="*/ 10419 h 276493"/>
              <a:gd name="connsiteX9" fmla="*/ 104646 w 2272659"/>
              <a:gd name="connsiteY9" fmla="*/ 39915 h 2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59" h="276493">
                <a:moveTo>
                  <a:pt x="2272659" y="231644"/>
                </a:moveTo>
                <a:cubicBezTo>
                  <a:pt x="1977691" y="137008"/>
                  <a:pt x="1682723" y="42373"/>
                  <a:pt x="1594233" y="39915"/>
                </a:cubicBezTo>
                <a:cubicBezTo>
                  <a:pt x="1505743" y="37457"/>
                  <a:pt x="1815459" y="219354"/>
                  <a:pt x="1741717" y="216896"/>
                </a:cubicBezTo>
                <a:cubicBezTo>
                  <a:pt x="1667975" y="214438"/>
                  <a:pt x="1235355" y="25167"/>
                  <a:pt x="1151781" y="25167"/>
                </a:cubicBezTo>
                <a:cubicBezTo>
                  <a:pt x="1068207" y="25167"/>
                  <a:pt x="1331219" y="204606"/>
                  <a:pt x="1240271" y="216896"/>
                </a:cubicBezTo>
                <a:cubicBezTo>
                  <a:pt x="1149323" y="229186"/>
                  <a:pt x="677375" y="89077"/>
                  <a:pt x="606091" y="98909"/>
                </a:cubicBezTo>
                <a:cubicBezTo>
                  <a:pt x="534807" y="108741"/>
                  <a:pt x="905974" y="288180"/>
                  <a:pt x="812568" y="275890"/>
                </a:cubicBezTo>
                <a:cubicBezTo>
                  <a:pt x="719161" y="263600"/>
                  <a:pt x="166097" y="69412"/>
                  <a:pt x="45652" y="25167"/>
                </a:cubicBezTo>
                <a:cubicBezTo>
                  <a:pt x="-74793" y="-19078"/>
                  <a:pt x="80065" y="7961"/>
                  <a:pt x="89897" y="10419"/>
                </a:cubicBezTo>
                <a:cubicBezTo>
                  <a:pt x="99729" y="12877"/>
                  <a:pt x="102187" y="26396"/>
                  <a:pt x="104646" y="39915"/>
                </a:cubicBezTo>
              </a:path>
            </a:pathLst>
          </a:cu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54529"/>
              </p:ext>
            </p:extLst>
          </p:nvPr>
        </p:nvGraphicFramePr>
        <p:xfrm>
          <a:off x="155575" y="3429000"/>
          <a:ext cx="5895057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785"/>
                <a:gridCol w="2448272"/>
              </a:tblGrid>
              <a:tr h="73808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الدلالة ( المفهوم)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لون</a:t>
                      </a:r>
                      <a:r>
                        <a:rPr lang="ar-SA" sz="2800" baseline="0" dirty="0" smtClean="0"/>
                        <a:t> البول</a:t>
                      </a:r>
                      <a:endParaRPr lang="en-US" sz="28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حالة نقص في المياه - جفاف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غامق وقاتم جدا</a:t>
                      </a:r>
                      <a:endParaRPr lang="en-US" sz="2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كمية متوازنة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/>
                        <a:t>لون اصفر</a:t>
                      </a:r>
                      <a:r>
                        <a:rPr lang="ar-SA" sz="2400" baseline="0" dirty="0" smtClean="0"/>
                        <a:t> فاتح</a:t>
                      </a:r>
                      <a:endParaRPr lang="en-US" sz="2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 smtClean="0"/>
                        <a:t>نسبة المياه لا يجب ان تزيد كثيرا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/>
                        <a:t>لون شفاف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1115616" y="537708"/>
            <a:ext cx="67687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latin typeface="Arial" pitchFamily="34" charset="0"/>
                <a:cs typeface="Arial" pitchFamily="34" charset="0"/>
              </a:rPr>
              <a:t>نسبة الماء في جسمنا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7 أعراض تدل علي نقص كمية الماء في جسمك..هل تعرفيها؟ | مجلة حرة - Horrah  Magaz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7" r="21614"/>
          <a:stretch/>
        </p:blipFill>
        <p:spPr bwMode="auto">
          <a:xfrm>
            <a:off x="6255002" y="3505541"/>
            <a:ext cx="2867891" cy="3335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وزارة المياه والري: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r="27264"/>
          <a:stretch/>
        </p:blipFill>
        <p:spPr bwMode="auto">
          <a:xfrm>
            <a:off x="0" y="3456275"/>
            <a:ext cx="276068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564" y="1788484"/>
            <a:ext cx="839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نسبة الماء في جسمنا حوالي 70%. وهذا يدل على اهميتها الكبرى للجسم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כל מה שצריך כדי לבנות אתר: רקע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" y="0"/>
            <a:ext cx="914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971600" y="332656"/>
            <a:ext cx="8057867" cy="792088"/>
          </a:xfrm>
          <a:prstGeom prst="roundRect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/>
              <a:t>في المعدل يجب على الانسان ان يستهلك حوالي 8 كؤوس ماء.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0080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dirty="0" smtClean="0"/>
              <a:t>عندما نشرب اقل من المطلوب ممكن ان نتعرض للجفاف ونشعر ب:</a:t>
            </a:r>
          </a:p>
          <a:p>
            <a:pPr marL="457200" indent="-457200" algn="ct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b="1" dirty="0" smtClean="0"/>
              <a:t>صداع (الم رأس).</a:t>
            </a:r>
          </a:p>
          <a:p>
            <a:pPr marL="457200" indent="-457200" algn="ct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b="1" dirty="0" smtClean="0"/>
              <a:t>الدوران (الدوخة)</a:t>
            </a:r>
          </a:p>
          <a:p>
            <a:pPr marL="457200" indent="-457200" algn="ct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b="1" dirty="0" smtClean="0"/>
              <a:t>الضعف والتعب.</a:t>
            </a:r>
          </a:p>
          <a:p>
            <a:pPr marL="457200" indent="-457200" algn="ctr" rtl="1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1.wp.com/www.faifaonline.net/portal/wp-content/uploads/2018/07/%D8%A7%D9%86%D9%81%D9%88%D8%AC%D8%B1%D8%A7%D9%81%D9%8A%D9%83-%D9%81%D9%88%D8%A7%D8%A6%D8%AF-%D8%A7%D9%84%D9%85%D8%A7%D8%A1-%D9%84%D9%84%D8%AC%D8%B3%D9%85.jpg?resize=708%2C472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59394" r="-1515"/>
          <a:stretch/>
        </p:blipFill>
        <p:spPr bwMode="auto">
          <a:xfrm>
            <a:off x="0" y="3429001"/>
            <a:ext cx="925252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1.wp.com/www.faifaonline.net/portal/wp-content/uploads/2018/07/%D8%A7%D9%86%D9%81%D9%88%D8%AC%D8%B1%D8%A7%D9%81%D9%8A%D9%83-%D9%81%D9%88%D8%A7%D8%A6%D8%AF-%D8%A7%D9%84%D9%85%D8%A7%D8%A1-%D9%84%D9%84%D8%AC%D8%B3%D9%85.jpg?resize=708%2C472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4" r="64898" b="40973"/>
          <a:stretch/>
        </p:blipFill>
        <p:spPr bwMode="auto">
          <a:xfrm>
            <a:off x="-1" y="0"/>
            <a:ext cx="302029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3707904" y="41711"/>
            <a:ext cx="496581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latin typeface="Arial" pitchFamily="34" charset="0"/>
                <a:cs typeface="Arial" pitchFamily="34" charset="0"/>
              </a:rPr>
              <a:t>اهمية الماء لجسمنا </a:t>
            </a:r>
            <a:r>
              <a:rPr lang="ar-SA" sz="4000" dirty="0" smtClean="0">
                <a:latin typeface="Arial" pitchFamily="34" charset="0"/>
                <a:cs typeface="Arial" pitchFamily="34" charset="0"/>
              </a:rPr>
              <a:t>(1)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020290" y="1052736"/>
            <a:ext cx="587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جسمنا بحاجة للماء لكي ينمو, يتطور, يتنفس, يتكاثر ... </a:t>
            </a:r>
            <a:r>
              <a:rPr lang="ar-SA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(في الكتاب ص 247)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0076" y="294421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امثلة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لاهمية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الماء في جسمنا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فوائد الماء للجسم - Seham Diet Ce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33706" r="72806" b="47102"/>
          <a:stretch/>
        </p:blipFill>
        <p:spPr bwMode="auto">
          <a:xfrm>
            <a:off x="971600" y="3573016"/>
            <a:ext cx="1782198" cy="17145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1115616" y="332656"/>
            <a:ext cx="67687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latin typeface="Arial" pitchFamily="34" charset="0"/>
                <a:cs typeface="Arial" pitchFamily="34" charset="0"/>
              </a:rPr>
              <a:t>اهمية الماء لجسمنا </a:t>
            </a:r>
            <a:r>
              <a:rPr lang="ar-SA" sz="4000" dirty="0" smtClean="0">
                <a:latin typeface="Arial" pitchFamily="34" charset="0"/>
                <a:cs typeface="Arial" pitchFamily="34" charset="0"/>
              </a:rPr>
              <a:t>(2)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s://4.bp.blogspot.com/-fvbsiRn2gJQ/W7aXpqmx_YI/AAAAAAAAhKg/6BubmQ3IAfYcYOWTRtYxfXZtyAVvyqoRACLcBGAs/s320/FB_IMG_15386930089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6315" r="69652" b="21842"/>
          <a:stretch/>
        </p:blipFill>
        <p:spPr bwMode="auto">
          <a:xfrm>
            <a:off x="3832594" y="3663962"/>
            <a:ext cx="1795663" cy="1841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4.bp.blogspot.com/-fvbsiRn2gJQ/W7aXpqmx_YI/AAAAAAAAhKg/6BubmQ3IAfYcYOWTRtYxfXZtyAVvyqoRACLcBGAs/s320/FB_IMG_15386930089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73969" r="24605"/>
          <a:stretch/>
        </p:blipFill>
        <p:spPr bwMode="auto">
          <a:xfrm>
            <a:off x="2267744" y="4844234"/>
            <a:ext cx="1656184" cy="1756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4.bp.blogspot.com/-fvbsiRn2gJQ/W7aXpqmx_YI/AAAAAAAAhKg/6BubmQ3IAfYcYOWTRtYxfXZtyAVvyqoRACLcBGAs/s320/FB_IMG_15386930089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t="75514" r="50789" b="3230"/>
          <a:stretch/>
        </p:blipFill>
        <p:spPr bwMode="auto">
          <a:xfrm>
            <a:off x="5227280" y="4844234"/>
            <a:ext cx="1830331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1239376"/>
            <a:ext cx="73065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kumimoji="1" lang="ar-SA" altLang="he-IL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الماء مهم ايضا من اجل </a:t>
            </a:r>
          </a:p>
          <a:p>
            <a:pPr marL="571500" indent="-5715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ar-SA" altLang="he-IL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التنفس. </a:t>
            </a:r>
          </a:p>
          <a:p>
            <a:pPr marL="571500" indent="-5715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ar-SA" altLang="he-IL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محافظة على درجة الحرارة.</a:t>
            </a:r>
          </a:p>
          <a:p>
            <a:pPr marL="571500" indent="-5715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ar-SA" altLang="he-IL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 الهضم.</a:t>
            </a:r>
          </a:p>
          <a:p>
            <a:pPr marL="571500" indent="-5715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ar-SA" altLang="he-IL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بناء الخلايا.</a:t>
            </a:r>
          </a:p>
          <a:p>
            <a:pPr marL="571500" indent="-5715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ar-SA" altLang="he-IL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 نقل مواد في الجسم ...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508104" y="155679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לבן מעוגל 1"/>
          <p:cNvSpPr/>
          <p:nvPr/>
        </p:nvSpPr>
        <p:spPr>
          <a:xfrm>
            <a:off x="827584" y="41711"/>
            <a:ext cx="806215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smtClean="0">
                <a:latin typeface="Arial" pitchFamily="34" charset="0"/>
                <a:cs typeface="Arial" pitchFamily="34" charset="0"/>
              </a:rPr>
              <a:t>كيف يمكن ان نعرف كمية الماء في جسمنا؟؟؟ </a:t>
            </a:r>
            <a:r>
              <a:rPr lang="ar-SA" sz="1600" dirty="0" smtClean="0">
                <a:latin typeface="Arial" pitchFamily="34" charset="0"/>
                <a:cs typeface="Arial" pitchFamily="34" charset="0"/>
              </a:rPr>
              <a:t>(في الكتاب ص 246)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136768" y="1268760"/>
            <a:ext cx="475297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0"/>
                <a:ea typeface="Times New Roman (Hebrew)" pitchFamily="26" charset="0"/>
                <a:cs typeface="Times New Roman (Hebrew)" pitchFamily="26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SA" altLang="he-IL" sz="3200" b="1" dirty="0" smtClean="0">
                <a:cs typeface="Arial" charset="0"/>
              </a:rPr>
              <a:t>القانون=   </a:t>
            </a:r>
            <a:r>
              <a:rPr lang="ar-SA" altLang="he-IL" sz="3200" b="1" dirty="0">
                <a:cs typeface="Arial" charset="0"/>
              </a:rPr>
              <a:t>وزنك *</a:t>
            </a:r>
            <a:r>
              <a:rPr lang="ar-SA" altLang="he-IL" sz="3200" b="1" u="sng" dirty="0">
                <a:cs typeface="Arial" charset="0"/>
              </a:rPr>
              <a:t> </a:t>
            </a:r>
            <a:endParaRPr lang="ar-SA" altLang="he-IL" sz="3200" b="1" dirty="0">
              <a:cs typeface="Arial" charset="0"/>
            </a:endParaRPr>
          </a:p>
          <a:p>
            <a:pPr algn="r" rtl="1">
              <a:spcBef>
                <a:spcPct val="50000"/>
              </a:spcBef>
            </a:pPr>
            <a:endParaRPr lang="ar-SA" altLang="he-IL" sz="3200" b="1" u="sng" dirty="0" smtClean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26876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 smtClean="0"/>
              <a:t>2</a:t>
            </a:r>
            <a:endParaRPr lang="en-US" sz="2800" dirty="0"/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5652120" y="1700808"/>
            <a:ext cx="6682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6136" y="170080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 smtClean="0"/>
              <a:t>3</a:t>
            </a:r>
            <a:endParaRPr lang="en-US" sz="2800" dirty="0"/>
          </a:p>
        </p:txBody>
      </p:sp>
      <p:sp>
        <p:nvSpPr>
          <p:cNvPr id="9" name="מלבן 8"/>
          <p:cNvSpPr/>
          <p:nvPr/>
        </p:nvSpPr>
        <p:spPr>
          <a:xfrm>
            <a:off x="2123729" y="2852936"/>
            <a:ext cx="67660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Bef>
                <a:spcPct val="50000"/>
              </a:spcBef>
            </a:pPr>
            <a:r>
              <a:rPr lang="ar-SA" altLang="he-IL" sz="3200" b="1" dirty="0" smtClean="0">
                <a:solidFill>
                  <a:prstClr val="black"/>
                </a:solidFill>
                <a:cs typeface="Arial" charset="0"/>
              </a:rPr>
              <a:t>مثلا: اذا </a:t>
            </a:r>
            <a:r>
              <a:rPr lang="ar-SA" altLang="he-IL" sz="3200" b="1" dirty="0">
                <a:solidFill>
                  <a:prstClr val="black"/>
                </a:solidFill>
                <a:cs typeface="Arial" charset="0"/>
              </a:rPr>
              <a:t>كان وزنك 60كغم فان كمية الماء تساوي 40 كغم من جسمك</a:t>
            </a:r>
            <a:r>
              <a:rPr lang="ar-SA" altLang="he-IL" sz="3200" b="1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0" algn="r" rtl="1">
              <a:lnSpc>
                <a:spcPct val="150000"/>
              </a:lnSpc>
              <a:spcBef>
                <a:spcPct val="50000"/>
              </a:spcBef>
            </a:pPr>
            <a:r>
              <a:rPr lang="ar-SA" altLang="he-IL" sz="3200" b="1" dirty="0" smtClean="0">
                <a:solidFill>
                  <a:prstClr val="black"/>
                </a:solidFill>
                <a:cs typeface="Arial" charset="0"/>
              </a:rPr>
              <a:t>طريقة الحساب: </a:t>
            </a:r>
          </a:p>
          <a:p>
            <a:pPr lvl="0" algn="l">
              <a:lnSpc>
                <a:spcPct val="150000"/>
              </a:lnSpc>
              <a:spcBef>
                <a:spcPct val="50000"/>
              </a:spcBef>
            </a:pPr>
            <a:r>
              <a:rPr lang="en-US" altLang="he-IL" sz="3200" b="1" dirty="0" smtClean="0">
                <a:solidFill>
                  <a:prstClr val="black"/>
                </a:solidFill>
                <a:cs typeface="Arial" charset="0"/>
              </a:rPr>
              <a:t>60 *        =  40 </a:t>
            </a:r>
            <a:r>
              <a:rPr lang="ar-SA" altLang="he-IL" sz="3200" b="1" dirty="0" smtClean="0">
                <a:solidFill>
                  <a:prstClr val="black"/>
                </a:solidFill>
                <a:cs typeface="Arial" charset="0"/>
              </a:rPr>
              <a:t>كغم </a:t>
            </a:r>
            <a:endParaRPr lang="ar-SA" altLang="he-IL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544522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 smtClean="0"/>
              <a:t>2</a:t>
            </a:r>
            <a:endParaRPr lang="en-US" sz="2800" dirty="0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3131840" y="5968444"/>
            <a:ext cx="6682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5856" y="596844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17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827584" y="41533"/>
            <a:ext cx="806215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smtClean="0">
                <a:latin typeface="Arial" pitchFamily="34" charset="0"/>
                <a:cs typeface="Arial" pitchFamily="34" charset="0"/>
              </a:rPr>
              <a:t>اين تتواجد المياه في جسمنا؟؟؟ </a:t>
            </a:r>
            <a:r>
              <a:rPr lang="ar-SA" sz="1600" dirty="0" smtClean="0">
                <a:latin typeface="Arial" pitchFamily="34" charset="0"/>
                <a:cs typeface="Arial" pitchFamily="34" charset="0"/>
              </a:rPr>
              <a:t>(في الكتاب ص 247)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أي بين خلايا الجسم. ج. في سائل الدّ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5"/>
          <a:stretch/>
        </p:blipFill>
        <p:spPr bwMode="auto">
          <a:xfrm>
            <a:off x="192852" y="996950"/>
            <a:ext cx="3800475" cy="32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دورة الدم الكبرى - ღ العـــلـــوم فـــي حـــيـــاتـــنــــا 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28693"/>
          <a:stretch/>
        </p:blipFill>
        <p:spPr bwMode="auto">
          <a:xfrm>
            <a:off x="3851920" y="4437112"/>
            <a:ext cx="4608512" cy="254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052736"/>
            <a:ext cx="50378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المياه موزعة في جسمنا بثلاثة اماكن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800" dirty="0" smtClean="0"/>
              <a:t>1.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داخل خلايا جسمنا. 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( اكثر كمية من المياه)</a:t>
            </a:r>
          </a:p>
          <a:p>
            <a:pPr algn="r" rtl="1"/>
            <a:endParaRPr lang="ar-SA" sz="2800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2. السائل الموجود بين خلايا جسمنا. </a:t>
            </a:r>
          </a:p>
          <a:p>
            <a:pPr algn="r" rtl="1"/>
            <a:endParaRPr lang="ar-SA" sz="2800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3. الدم. 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( اقل كمية من المياه)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21706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صورة توضيحية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9061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صورة توضيحية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Vector water frame — Stock Vector © sarininka #3912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2339752" y="2420888"/>
            <a:ext cx="48245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خواص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(صفات)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5400" b="1" dirty="0" smtClean="0">
                <a:latin typeface="Arial" pitchFamily="34" charset="0"/>
                <a:cs typeface="Arial" pitchFamily="34" charset="0"/>
              </a:rPr>
              <a:t>الماء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قطرة الماء, أرض مستأجرة, أداة تعريف إنجليزية غير معروفة, راية Clipart |  k15303362 | Foto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97780"/>
            <a:ext cx="3096344" cy="2015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מלבן 1"/>
          <p:cNvSpPr/>
          <p:nvPr/>
        </p:nvSpPr>
        <p:spPr>
          <a:xfrm>
            <a:off x="452825" y="188640"/>
            <a:ext cx="8424936" cy="147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dirty="0" smtClean="0">
                <a:ea typeface="Calibri"/>
                <a:cs typeface="Arial"/>
              </a:rPr>
              <a:t> للماء</a:t>
            </a:r>
            <a:r>
              <a:rPr lang="he-IL" sz="3200" dirty="0">
                <a:ea typeface="Calibri"/>
                <a:cs typeface="David"/>
              </a:rPr>
              <a:t> </a:t>
            </a:r>
            <a:r>
              <a:rPr lang="ar-SA" sz="3200" dirty="0">
                <a:ea typeface="Calibri"/>
                <a:cs typeface="Arial"/>
              </a:rPr>
              <a:t>صفتين</a:t>
            </a:r>
            <a:r>
              <a:rPr lang="he-IL" sz="3200" dirty="0">
                <a:ea typeface="Calibri"/>
                <a:cs typeface="David"/>
              </a:rPr>
              <a:t> </a:t>
            </a:r>
            <a:r>
              <a:rPr lang="ar-SA" sz="3200" dirty="0" smtClean="0">
                <a:ea typeface="Calibri"/>
                <a:cs typeface="Arial"/>
              </a:rPr>
              <a:t>مهمتين جدا تمكنان </a:t>
            </a:r>
            <a:r>
              <a:rPr lang="ar-SA" sz="3200" b="1" dirty="0" smtClean="0">
                <a:ea typeface="Calibri"/>
                <a:cs typeface="Arial"/>
              </a:rPr>
              <a:t>خلايا</a:t>
            </a:r>
            <a:r>
              <a:rPr lang="ar-SA" sz="3200" dirty="0" smtClean="0">
                <a:ea typeface="Calibri"/>
                <a:cs typeface="Arial"/>
              </a:rPr>
              <a:t> الجسم من الحصول على المواد اللازمة </a:t>
            </a:r>
            <a:r>
              <a:rPr lang="ar-SA" sz="3200" b="1" dirty="0" smtClean="0">
                <a:ea typeface="Calibri"/>
                <a:cs typeface="Arial"/>
              </a:rPr>
              <a:t>لبقائها حية</a:t>
            </a:r>
            <a:r>
              <a:rPr lang="ar-SA" sz="3200" dirty="0" smtClean="0">
                <a:ea typeface="Calibri"/>
                <a:cs typeface="Arial"/>
              </a:rPr>
              <a:t>.  </a:t>
            </a:r>
            <a:endParaRPr lang="en-US" dirty="0"/>
          </a:p>
        </p:txBody>
      </p:sp>
      <p:sp>
        <p:nvSpPr>
          <p:cNvPr id="4" name="מלבן מעוגל 3"/>
          <p:cNvSpPr/>
          <p:nvPr/>
        </p:nvSpPr>
        <p:spPr>
          <a:xfrm>
            <a:off x="1187624" y="4725144"/>
            <a:ext cx="21602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latin typeface="Arial" pitchFamily="34" charset="0"/>
                <a:cs typeface="Arial" pitchFamily="34" charset="0"/>
              </a:rPr>
              <a:t>جريان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5652120" y="4725144"/>
            <a:ext cx="21602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 smtClean="0">
                <a:latin typeface="Arial" pitchFamily="34" charset="0"/>
                <a:cs typeface="Arial" pitchFamily="34" charset="0"/>
              </a:rPr>
              <a:t>ذوبان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>
            <a:off x="5040052" y="3926605"/>
            <a:ext cx="792088" cy="792088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3143850" y="3961687"/>
            <a:ext cx="750079" cy="7920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18889" y="3212976"/>
            <a:ext cx="191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صفات الماء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Water Droplet Clipart | i2Clipart - Royalty Free Public Domai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45" y="6029369"/>
            <a:ext cx="504055" cy="7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w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0" y="6093296"/>
            <a:ext cx="803742" cy="6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5580112" y="404664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 smtClean="0">
                <a:latin typeface="Arial" pitchFamily="34" charset="0"/>
                <a:cs typeface="Arial" pitchFamily="34" charset="0"/>
              </a:rPr>
              <a:t>صفة الذوبان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محلول - المعرف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1870395" cy="23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566" y="1613991"/>
            <a:ext cx="8185898" cy="584775"/>
          </a:xfrm>
          <a:prstGeom prst="rect">
            <a:avLst/>
          </a:prstGeom>
          <a:noFill/>
          <a:ln w="44450" cmpd="dbl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 smtClean="0">
                <a:latin typeface="Arial" pitchFamily="34" charset="0"/>
                <a:cs typeface="Arial" pitchFamily="34" charset="0"/>
              </a:rPr>
              <a:t>هي عملية توزيع مادة معينة في سائل بشكل متجانس (متشابه)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366" y="2430928"/>
            <a:ext cx="3309098" cy="3323987"/>
          </a:xfrm>
          <a:prstGeom prst="rect">
            <a:avLst/>
          </a:prstGeom>
          <a:noFill/>
          <a:ln w="53975" cmpd="dbl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مثلا:</a:t>
            </a:r>
          </a:p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مادة الملح والماء</a:t>
            </a:r>
          </a:p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مادة النسكافيه والحليب</a:t>
            </a:r>
          </a:p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مادة السكر والشاي</a:t>
            </a:r>
          </a:p>
          <a:p>
            <a:pPr marL="457200" indent="-4572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مادة الصابون والماء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960293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عند خلط ملعقة ملح وكاس ماء, فان الملح يتوزع في كل كاس الماء ويذوب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ענן 6"/>
          <p:cNvSpPr/>
          <p:nvPr/>
        </p:nvSpPr>
        <p:spPr>
          <a:xfrm>
            <a:off x="130261" y="307829"/>
            <a:ext cx="3323875" cy="936104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انتبه: ذوبان لا تعني انصهار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591</Words>
  <Application>Microsoft Office PowerPoint</Application>
  <PresentationFormat>‫הצגה על המסך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זרם מדחף</vt:lpstr>
      <vt:lpstr>ערכת נושא Office</vt:lpstr>
      <vt:lpstr>1_ערכת נושא Office</vt:lpstr>
      <vt:lpstr>2_ערכת נושא Office</vt:lpstr>
      <vt:lpstr>3_ערכת נושא Office</vt:lpstr>
      <vt:lpstr>4_ערכת נושא Office</vt:lpstr>
      <vt:lpstr>5_ערכת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‏‏משתמש Windows</cp:lastModifiedBy>
  <cp:revision>18</cp:revision>
  <dcterms:created xsi:type="dcterms:W3CDTF">2020-09-26T19:08:23Z</dcterms:created>
  <dcterms:modified xsi:type="dcterms:W3CDTF">2020-10-14T06:49:09Z</dcterms:modified>
</cp:coreProperties>
</file>